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53" r:id="rId1"/>
  </p:sldMasterIdLst>
  <p:notesMasterIdLst>
    <p:notesMasterId r:id="rId16"/>
  </p:notesMasterIdLst>
  <p:sldIdLst>
    <p:sldId id="256" r:id="rId2"/>
    <p:sldId id="258" r:id="rId3"/>
    <p:sldId id="269" r:id="rId4"/>
    <p:sldId id="270" r:id="rId5"/>
    <p:sldId id="257" r:id="rId6"/>
    <p:sldId id="259" r:id="rId7"/>
    <p:sldId id="260" r:id="rId8"/>
    <p:sldId id="262" r:id="rId9"/>
    <p:sldId id="261" r:id="rId10"/>
    <p:sldId id="265" r:id="rId11"/>
    <p:sldId id="266" r:id="rId12"/>
    <p:sldId id="267" r:id="rId13"/>
    <p:sldId id="268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93931" autoAdjust="0"/>
  </p:normalViewPr>
  <p:slideViewPr>
    <p:cSldViewPr snapToGrid="0">
      <p:cViewPr varScale="1">
        <p:scale>
          <a:sx n="80" d="100"/>
          <a:sy n="80" d="100"/>
        </p:scale>
        <p:origin x="734" y="67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0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13" Type="http://schemas.openxmlformats.org/officeDocument/2006/relationships/slide" Target="slides/slide13.xml"/><Relationship Id="rId3" Type="http://schemas.openxmlformats.org/officeDocument/2006/relationships/slide" Target="slides/slide3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5" Type="http://schemas.openxmlformats.org/officeDocument/2006/relationships/slide" Target="slides/slide5.xml"/><Relationship Id="rId10" Type="http://schemas.openxmlformats.org/officeDocument/2006/relationships/slide" Target="slides/slide10.xml"/><Relationship Id="rId4" Type="http://schemas.openxmlformats.org/officeDocument/2006/relationships/slide" Target="slides/slide4.xml"/><Relationship Id="rId9" Type="http://schemas.openxmlformats.org/officeDocument/2006/relationships/slide" Target="slides/slide9.xml"/><Relationship Id="rId14" Type="http://schemas.openxmlformats.org/officeDocument/2006/relationships/slide" Target="slides/slide1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accent2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26DAEB5-F73E-4DE6-BCCC-364D10B8A6DE}" type="doc">
      <dgm:prSet loTypeId="urn:microsoft.com/office/officeart/2005/8/layout/hChevron3" loCatId="process" qsTypeId="urn:microsoft.com/office/officeart/2005/8/quickstyle/simple2" qsCatId="simple" csTypeId="urn:microsoft.com/office/officeart/2005/8/colors/accent0_1" csCatId="mainScheme" phldr="1"/>
      <dgm:spPr/>
    </dgm:pt>
    <dgm:pt modelId="{58048792-CA7C-4E60-A543-05FCB8E5E8D5}">
      <dgm:prSet phldrT="[Text]" custT="1"/>
      <dgm:spPr>
        <a:solidFill>
          <a:schemeClr val="bg1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dirty="0"/>
        </a:p>
      </dgm:t>
    </dgm:pt>
    <dgm:pt modelId="{B6DD51AC-6E9F-4437-93DF-EDDD22A70171}" type="parTrans" cxnId="{9F4DFDAA-64FE-4149-AFBA-DD0473025A0A}">
      <dgm:prSet/>
      <dgm:spPr/>
      <dgm:t>
        <a:bodyPr/>
        <a:lstStyle/>
        <a:p>
          <a:endParaRPr lang="en-GB"/>
        </a:p>
      </dgm:t>
    </dgm:pt>
    <dgm:pt modelId="{E5D1D020-05CA-4C44-9731-8FBA0D085FDE}" type="sibTrans" cxnId="{9F4DFDAA-64FE-4149-AFBA-DD0473025A0A}">
      <dgm:prSet/>
      <dgm:spPr/>
      <dgm:t>
        <a:bodyPr/>
        <a:lstStyle/>
        <a:p>
          <a:endParaRPr lang="en-GB"/>
        </a:p>
      </dgm:t>
    </dgm:pt>
    <dgm:pt modelId="{768B4C6E-FDD8-4C2D-829B-52BB741E5B2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gm:t>
    </dgm:pt>
    <dgm:pt modelId="{5E1968D3-7881-4596-BCC8-98E2A6D709E4}" type="parTrans" cxnId="{78DE452E-E7D3-4E50-ADF6-CA83F51391B4}">
      <dgm:prSet/>
      <dgm:spPr/>
      <dgm:t>
        <a:bodyPr/>
        <a:lstStyle/>
        <a:p>
          <a:endParaRPr lang="en-GB"/>
        </a:p>
      </dgm:t>
    </dgm:pt>
    <dgm:pt modelId="{56CE78E2-E10B-4F69-B249-8233302B59A6}" type="sibTrans" cxnId="{78DE452E-E7D3-4E50-ADF6-CA83F51391B4}">
      <dgm:prSet/>
      <dgm:spPr/>
      <dgm:t>
        <a:bodyPr/>
        <a:lstStyle/>
        <a:p>
          <a:endParaRPr lang="en-GB"/>
        </a:p>
      </dgm:t>
    </dgm:pt>
    <dgm:pt modelId="{14B78F90-A930-4BDD-88ED-2001704C3970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gm:t>
    </dgm:pt>
    <dgm:pt modelId="{BCEC8F7C-9D19-4B4D-85BE-597A93E5CD06}" type="parTrans" cxnId="{382F0A2A-54DB-410A-8B3B-77F9ED142F41}">
      <dgm:prSet/>
      <dgm:spPr/>
      <dgm:t>
        <a:bodyPr/>
        <a:lstStyle/>
        <a:p>
          <a:endParaRPr lang="en-GB"/>
        </a:p>
      </dgm:t>
    </dgm:pt>
    <dgm:pt modelId="{72569AD0-B602-4709-9EBC-BDEC2A602801}" type="sibTrans" cxnId="{382F0A2A-54DB-410A-8B3B-77F9ED142F41}">
      <dgm:prSet/>
      <dgm:spPr/>
      <dgm:t>
        <a:bodyPr/>
        <a:lstStyle/>
        <a:p>
          <a:endParaRPr lang="en-GB"/>
        </a:p>
      </dgm:t>
    </dgm:pt>
    <dgm:pt modelId="{11D9BF63-A774-411C-BBD3-97BFF1FF5973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gm:t>
    </dgm:pt>
    <dgm:pt modelId="{DDA3EC2D-CEA5-4205-9DF3-5529FCBAB884}" type="parTrans" cxnId="{77C85AFC-695E-4754-A47A-9F40DD8B2BE9}">
      <dgm:prSet/>
      <dgm:spPr/>
      <dgm:t>
        <a:bodyPr/>
        <a:lstStyle/>
        <a:p>
          <a:endParaRPr lang="en-GB"/>
        </a:p>
      </dgm:t>
    </dgm:pt>
    <dgm:pt modelId="{43BD340A-A4D3-4477-8D10-B0087FA279C0}" type="sibTrans" cxnId="{77C85AFC-695E-4754-A47A-9F40DD8B2BE9}">
      <dgm:prSet/>
      <dgm:spPr/>
      <dgm:t>
        <a:bodyPr/>
        <a:lstStyle/>
        <a:p>
          <a:endParaRPr lang="en-GB"/>
        </a:p>
      </dgm:t>
    </dgm:pt>
    <dgm:pt modelId="{00B1DFA9-8E07-4BA1-AA0A-6AC55714B75B}">
      <dgm:prSet custT="1"/>
      <dgm:spPr/>
      <dgm:t>
        <a:bodyPr/>
        <a:lstStyle/>
        <a:p>
          <a:r>
            <a:rPr lang="de-DE" sz="1100" b="1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gm:t>
    </dgm:pt>
    <dgm:pt modelId="{30E2015B-D21C-419E-95B8-5C082C3784F2}" type="parTrans" cxnId="{D856FB5E-CE65-4E36-A90F-C218452B9175}">
      <dgm:prSet/>
      <dgm:spPr/>
      <dgm:t>
        <a:bodyPr/>
        <a:lstStyle/>
        <a:p>
          <a:endParaRPr lang="en-GB"/>
        </a:p>
      </dgm:t>
    </dgm:pt>
    <dgm:pt modelId="{48BAC9D9-BFBC-4CE9-947D-3DC000904DF4}" type="sibTrans" cxnId="{D856FB5E-CE65-4E36-A90F-C218452B9175}">
      <dgm:prSet/>
      <dgm:spPr/>
      <dgm:t>
        <a:bodyPr/>
        <a:lstStyle/>
        <a:p>
          <a:endParaRPr lang="en-GB"/>
        </a:p>
      </dgm:t>
    </dgm:pt>
    <dgm:pt modelId="{B35931F3-E02C-4741-9E52-F41C8DB4141B}">
      <dgm:prSet custT="1"/>
      <dgm:spPr/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BE1CE7-3C78-4212-BAC6-C2AD559ACB39}" type="parTrans" cxnId="{24DC6547-23AE-40EF-949B-234C6A0CDEAB}">
      <dgm:prSet/>
      <dgm:spPr/>
      <dgm:t>
        <a:bodyPr/>
        <a:lstStyle/>
        <a:p>
          <a:endParaRPr lang="en-GB"/>
        </a:p>
      </dgm:t>
    </dgm:pt>
    <dgm:pt modelId="{6D6B56FF-688E-416A-8D50-AF540231D11D}" type="sibTrans" cxnId="{24DC6547-23AE-40EF-949B-234C6A0CDEAB}">
      <dgm:prSet/>
      <dgm:spPr/>
      <dgm:t>
        <a:bodyPr/>
        <a:lstStyle/>
        <a:p>
          <a:endParaRPr lang="en-GB"/>
        </a:p>
      </dgm:t>
    </dgm:pt>
    <dgm:pt modelId="{A6690F0E-A4B6-458B-AA6F-9129A7532F04}">
      <dgm:prSet custT="1"/>
      <dgm:spPr>
        <a:solidFill>
          <a:schemeClr val="accent2"/>
        </a:solidFill>
      </dgm:spPr>
      <dgm:t>
        <a:bodyPr/>
        <a:lstStyle/>
        <a:p>
          <a:r>
            <a:rPr lang="de-DE" sz="1100" b="1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A535D94-0E7B-43BE-8D98-798899A5D9B7}" type="parTrans" cxnId="{312F5D1E-0741-4534-9B19-9A8A87160022}">
      <dgm:prSet/>
      <dgm:spPr/>
      <dgm:t>
        <a:bodyPr/>
        <a:lstStyle/>
        <a:p>
          <a:endParaRPr lang="en-GB"/>
        </a:p>
      </dgm:t>
    </dgm:pt>
    <dgm:pt modelId="{DAFBD837-8C17-48D8-9AD8-42A16C5D870D}" type="sibTrans" cxnId="{312F5D1E-0741-4534-9B19-9A8A87160022}">
      <dgm:prSet/>
      <dgm:spPr/>
      <dgm:t>
        <a:bodyPr/>
        <a:lstStyle/>
        <a:p>
          <a:endParaRPr lang="en-GB"/>
        </a:p>
      </dgm:t>
    </dgm:pt>
    <dgm:pt modelId="{86B47533-7B78-4BB5-A587-482FE93C8820}" type="pres">
      <dgm:prSet presAssocID="{226DAEB5-F73E-4DE6-BCCC-364D10B8A6DE}" presName="Name0" presStyleCnt="0">
        <dgm:presLayoutVars>
          <dgm:dir/>
          <dgm:resizeHandles val="exact"/>
        </dgm:presLayoutVars>
      </dgm:prSet>
      <dgm:spPr/>
    </dgm:pt>
    <dgm:pt modelId="{B4DB35ED-8BAF-4B41-ABA3-284815885ABB}" type="pres">
      <dgm:prSet presAssocID="{58048792-CA7C-4E60-A543-05FCB8E5E8D5}" presName="parTxOnly" presStyleLbl="node1" presStyleIdx="0" presStyleCnt="7" custScaleX="127343">
        <dgm:presLayoutVars>
          <dgm:bulletEnabled val="1"/>
        </dgm:presLayoutVars>
      </dgm:prSet>
      <dgm:spPr/>
    </dgm:pt>
    <dgm:pt modelId="{CF39BBEC-C438-435E-9450-BE21825A776C}" type="pres">
      <dgm:prSet presAssocID="{E5D1D020-05CA-4C44-9731-8FBA0D085FDE}" presName="parSpace" presStyleCnt="0"/>
      <dgm:spPr/>
    </dgm:pt>
    <dgm:pt modelId="{FD13EAC9-E73D-40C4-B15A-F03EAAF0118F}" type="pres">
      <dgm:prSet presAssocID="{768B4C6E-FDD8-4C2D-829B-52BB741E5B2B}" presName="parTxOnly" presStyleLbl="node1" presStyleIdx="1" presStyleCnt="7">
        <dgm:presLayoutVars>
          <dgm:bulletEnabled val="1"/>
        </dgm:presLayoutVars>
      </dgm:prSet>
      <dgm:spPr/>
    </dgm:pt>
    <dgm:pt modelId="{4870C102-1828-4BAE-8FF3-5AAB6C5158E3}" type="pres">
      <dgm:prSet presAssocID="{56CE78E2-E10B-4F69-B249-8233302B59A6}" presName="parSpace" presStyleCnt="0"/>
      <dgm:spPr/>
    </dgm:pt>
    <dgm:pt modelId="{9032DA04-9243-41F3-8A9B-94F4B016575E}" type="pres">
      <dgm:prSet presAssocID="{14B78F90-A930-4BDD-88ED-2001704C3970}" presName="parTxOnly" presStyleLbl="node1" presStyleIdx="2" presStyleCnt="7">
        <dgm:presLayoutVars>
          <dgm:bulletEnabled val="1"/>
        </dgm:presLayoutVars>
      </dgm:prSet>
      <dgm:spPr/>
    </dgm:pt>
    <dgm:pt modelId="{28D12824-F590-4C34-A08A-632DC6E1A527}" type="pres">
      <dgm:prSet presAssocID="{72569AD0-B602-4709-9EBC-BDEC2A602801}" presName="parSpace" presStyleCnt="0"/>
      <dgm:spPr/>
    </dgm:pt>
    <dgm:pt modelId="{CC126C31-9F46-4D49-93FF-A5AE2F9B00B9}" type="pres">
      <dgm:prSet presAssocID="{11D9BF63-A774-411C-BBD3-97BFF1FF5973}" presName="parTxOnly" presStyleLbl="node1" presStyleIdx="3" presStyleCnt="7">
        <dgm:presLayoutVars>
          <dgm:bulletEnabled val="1"/>
        </dgm:presLayoutVars>
      </dgm:prSet>
      <dgm:spPr/>
    </dgm:pt>
    <dgm:pt modelId="{4FB8F838-4958-45BF-8237-B3FF21E7756A}" type="pres">
      <dgm:prSet presAssocID="{43BD340A-A4D3-4477-8D10-B0087FA279C0}" presName="parSpace" presStyleCnt="0"/>
      <dgm:spPr/>
    </dgm:pt>
    <dgm:pt modelId="{9D395A53-043E-4716-80F1-15FBC9A6DD24}" type="pres">
      <dgm:prSet presAssocID="{00B1DFA9-8E07-4BA1-AA0A-6AC55714B75B}" presName="parTxOnly" presStyleLbl="node1" presStyleIdx="4" presStyleCnt="7" custScaleX="116952">
        <dgm:presLayoutVars>
          <dgm:bulletEnabled val="1"/>
        </dgm:presLayoutVars>
      </dgm:prSet>
      <dgm:spPr/>
    </dgm:pt>
    <dgm:pt modelId="{F6C6832D-E7DB-4029-8592-FF163ED9ABDE}" type="pres">
      <dgm:prSet presAssocID="{48BAC9D9-BFBC-4CE9-947D-3DC000904DF4}" presName="parSpace" presStyleCnt="0"/>
      <dgm:spPr/>
    </dgm:pt>
    <dgm:pt modelId="{A86882C9-02D3-425C-9A73-D73303B13465}" type="pres">
      <dgm:prSet presAssocID="{B35931F3-E02C-4741-9E52-F41C8DB4141B}" presName="parTxOnly" presStyleLbl="node1" presStyleIdx="5" presStyleCnt="7">
        <dgm:presLayoutVars>
          <dgm:bulletEnabled val="1"/>
        </dgm:presLayoutVars>
      </dgm:prSet>
      <dgm:spPr/>
    </dgm:pt>
    <dgm:pt modelId="{BA451752-8D02-4A2E-BF62-7F6218BFD364}" type="pres">
      <dgm:prSet presAssocID="{6D6B56FF-688E-416A-8D50-AF540231D11D}" presName="parSpace" presStyleCnt="0"/>
      <dgm:spPr/>
    </dgm:pt>
    <dgm:pt modelId="{BED38BF2-4AEA-41C3-A212-EC310343A513}" type="pres">
      <dgm:prSet presAssocID="{A6690F0E-A4B6-458B-AA6F-9129A7532F04}" presName="parTxOnly" presStyleLbl="node1" presStyleIdx="6" presStyleCnt="7" custScaleX="126151">
        <dgm:presLayoutVars>
          <dgm:bulletEnabled val="1"/>
        </dgm:presLayoutVars>
      </dgm:prSet>
      <dgm:spPr/>
    </dgm:pt>
  </dgm:ptLst>
  <dgm:cxnLst>
    <dgm:cxn modelId="{BA606201-181C-4E40-AD66-F3B2D7904005}" type="presOf" srcId="{B35931F3-E02C-4741-9E52-F41C8DB4141B}" destId="{A86882C9-02D3-425C-9A73-D73303B13465}" srcOrd="0" destOrd="0" presId="urn:microsoft.com/office/officeart/2005/8/layout/hChevron3"/>
    <dgm:cxn modelId="{5B016216-DE91-448A-9352-F6C2C2BB6D37}" type="presOf" srcId="{58048792-CA7C-4E60-A543-05FCB8E5E8D5}" destId="{B4DB35ED-8BAF-4B41-ABA3-284815885ABB}" srcOrd="0" destOrd="0" presId="urn:microsoft.com/office/officeart/2005/8/layout/hChevron3"/>
    <dgm:cxn modelId="{312F5D1E-0741-4534-9B19-9A8A87160022}" srcId="{226DAEB5-F73E-4DE6-BCCC-364D10B8A6DE}" destId="{A6690F0E-A4B6-458B-AA6F-9129A7532F04}" srcOrd="6" destOrd="0" parTransId="{DA535D94-0E7B-43BE-8D98-798899A5D9B7}" sibTransId="{DAFBD837-8C17-48D8-9AD8-42A16C5D870D}"/>
    <dgm:cxn modelId="{382F0A2A-54DB-410A-8B3B-77F9ED142F41}" srcId="{226DAEB5-F73E-4DE6-BCCC-364D10B8A6DE}" destId="{14B78F90-A930-4BDD-88ED-2001704C3970}" srcOrd="2" destOrd="0" parTransId="{BCEC8F7C-9D19-4B4D-85BE-597A93E5CD06}" sibTransId="{72569AD0-B602-4709-9EBC-BDEC2A602801}"/>
    <dgm:cxn modelId="{78DE452E-E7D3-4E50-ADF6-CA83F51391B4}" srcId="{226DAEB5-F73E-4DE6-BCCC-364D10B8A6DE}" destId="{768B4C6E-FDD8-4C2D-829B-52BB741E5B2B}" srcOrd="1" destOrd="0" parTransId="{5E1968D3-7881-4596-BCC8-98E2A6D709E4}" sibTransId="{56CE78E2-E10B-4F69-B249-8233302B59A6}"/>
    <dgm:cxn modelId="{D856FB5E-CE65-4E36-A90F-C218452B9175}" srcId="{226DAEB5-F73E-4DE6-BCCC-364D10B8A6DE}" destId="{00B1DFA9-8E07-4BA1-AA0A-6AC55714B75B}" srcOrd="4" destOrd="0" parTransId="{30E2015B-D21C-419E-95B8-5C082C3784F2}" sibTransId="{48BAC9D9-BFBC-4CE9-947D-3DC000904DF4}"/>
    <dgm:cxn modelId="{FB3F4360-C991-46CE-A6DC-55ED06315154}" type="presOf" srcId="{768B4C6E-FDD8-4C2D-829B-52BB741E5B2B}" destId="{FD13EAC9-E73D-40C4-B15A-F03EAAF0118F}" srcOrd="0" destOrd="0" presId="urn:microsoft.com/office/officeart/2005/8/layout/hChevron3"/>
    <dgm:cxn modelId="{24DC6547-23AE-40EF-949B-234C6A0CDEAB}" srcId="{226DAEB5-F73E-4DE6-BCCC-364D10B8A6DE}" destId="{B35931F3-E02C-4741-9E52-F41C8DB4141B}" srcOrd="5" destOrd="0" parTransId="{54BE1CE7-3C78-4212-BAC6-C2AD559ACB39}" sibTransId="{6D6B56FF-688E-416A-8D50-AF540231D11D}"/>
    <dgm:cxn modelId="{DE1F634A-8A8D-4ABE-B3C7-7493A8E74E32}" type="presOf" srcId="{226DAEB5-F73E-4DE6-BCCC-364D10B8A6DE}" destId="{86B47533-7B78-4BB5-A587-482FE93C8820}" srcOrd="0" destOrd="0" presId="urn:microsoft.com/office/officeart/2005/8/layout/hChevron3"/>
    <dgm:cxn modelId="{DBA30A7E-217E-4DB5-B1FC-340837CA599D}" type="presOf" srcId="{A6690F0E-A4B6-458B-AA6F-9129A7532F04}" destId="{BED38BF2-4AEA-41C3-A212-EC310343A513}" srcOrd="0" destOrd="0" presId="urn:microsoft.com/office/officeart/2005/8/layout/hChevron3"/>
    <dgm:cxn modelId="{65769B95-859D-4F46-B930-DED7FFC5E21F}" type="presOf" srcId="{14B78F90-A930-4BDD-88ED-2001704C3970}" destId="{9032DA04-9243-41F3-8A9B-94F4B016575E}" srcOrd="0" destOrd="0" presId="urn:microsoft.com/office/officeart/2005/8/layout/hChevron3"/>
    <dgm:cxn modelId="{207F4C96-6B76-4182-A15D-C67076C58201}" type="presOf" srcId="{11D9BF63-A774-411C-BBD3-97BFF1FF5973}" destId="{CC126C31-9F46-4D49-93FF-A5AE2F9B00B9}" srcOrd="0" destOrd="0" presId="urn:microsoft.com/office/officeart/2005/8/layout/hChevron3"/>
    <dgm:cxn modelId="{9F4DFDAA-64FE-4149-AFBA-DD0473025A0A}" srcId="{226DAEB5-F73E-4DE6-BCCC-364D10B8A6DE}" destId="{58048792-CA7C-4E60-A543-05FCB8E5E8D5}" srcOrd="0" destOrd="0" parTransId="{B6DD51AC-6E9F-4437-93DF-EDDD22A70171}" sibTransId="{E5D1D020-05CA-4C44-9731-8FBA0D085FDE}"/>
    <dgm:cxn modelId="{CD1DBDC9-C361-4113-AA5D-779AAABBA533}" type="presOf" srcId="{00B1DFA9-8E07-4BA1-AA0A-6AC55714B75B}" destId="{9D395A53-043E-4716-80F1-15FBC9A6DD24}" srcOrd="0" destOrd="0" presId="urn:microsoft.com/office/officeart/2005/8/layout/hChevron3"/>
    <dgm:cxn modelId="{77C85AFC-695E-4754-A47A-9F40DD8B2BE9}" srcId="{226DAEB5-F73E-4DE6-BCCC-364D10B8A6DE}" destId="{11D9BF63-A774-411C-BBD3-97BFF1FF5973}" srcOrd="3" destOrd="0" parTransId="{DDA3EC2D-CEA5-4205-9DF3-5529FCBAB884}" sibTransId="{43BD340A-A4D3-4477-8D10-B0087FA279C0}"/>
    <dgm:cxn modelId="{89FB1998-07B6-47E3-B42C-E6803721BBD5}" type="presParOf" srcId="{86B47533-7B78-4BB5-A587-482FE93C8820}" destId="{B4DB35ED-8BAF-4B41-ABA3-284815885ABB}" srcOrd="0" destOrd="0" presId="urn:microsoft.com/office/officeart/2005/8/layout/hChevron3"/>
    <dgm:cxn modelId="{21EEFE54-26E8-4724-B855-D34A2C1B1634}" type="presParOf" srcId="{86B47533-7B78-4BB5-A587-482FE93C8820}" destId="{CF39BBEC-C438-435E-9450-BE21825A776C}" srcOrd="1" destOrd="0" presId="urn:microsoft.com/office/officeart/2005/8/layout/hChevron3"/>
    <dgm:cxn modelId="{5E9AC927-2767-4FDD-8283-326FA72E8540}" type="presParOf" srcId="{86B47533-7B78-4BB5-A587-482FE93C8820}" destId="{FD13EAC9-E73D-40C4-B15A-F03EAAF0118F}" srcOrd="2" destOrd="0" presId="urn:microsoft.com/office/officeart/2005/8/layout/hChevron3"/>
    <dgm:cxn modelId="{2AC1FC9F-8C7F-46C1-9A48-B383C0113435}" type="presParOf" srcId="{86B47533-7B78-4BB5-A587-482FE93C8820}" destId="{4870C102-1828-4BAE-8FF3-5AAB6C5158E3}" srcOrd="3" destOrd="0" presId="urn:microsoft.com/office/officeart/2005/8/layout/hChevron3"/>
    <dgm:cxn modelId="{D8F6265D-5561-4A8C-93F5-EB187B9A186C}" type="presParOf" srcId="{86B47533-7B78-4BB5-A587-482FE93C8820}" destId="{9032DA04-9243-41F3-8A9B-94F4B016575E}" srcOrd="4" destOrd="0" presId="urn:microsoft.com/office/officeart/2005/8/layout/hChevron3"/>
    <dgm:cxn modelId="{6833F8E6-CB80-40D8-8759-330681A60320}" type="presParOf" srcId="{86B47533-7B78-4BB5-A587-482FE93C8820}" destId="{28D12824-F590-4C34-A08A-632DC6E1A527}" srcOrd="5" destOrd="0" presId="urn:microsoft.com/office/officeart/2005/8/layout/hChevron3"/>
    <dgm:cxn modelId="{66680A89-553D-4B5D-A785-74B3DCBFF64E}" type="presParOf" srcId="{86B47533-7B78-4BB5-A587-482FE93C8820}" destId="{CC126C31-9F46-4D49-93FF-A5AE2F9B00B9}" srcOrd="6" destOrd="0" presId="urn:microsoft.com/office/officeart/2005/8/layout/hChevron3"/>
    <dgm:cxn modelId="{E840D769-1BBB-47B8-9F5D-9BEDF8B2F09B}" type="presParOf" srcId="{86B47533-7B78-4BB5-A587-482FE93C8820}" destId="{4FB8F838-4958-45BF-8237-B3FF21E7756A}" srcOrd="7" destOrd="0" presId="urn:microsoft.com/office/officeart/2005/8/layout/hChevron3"/>
    <dgm:cxn modelId="{23FD0ADB-C01F-4D09-B785-267E8B3C4719}" type="presParOf" srcId="{86B47533-7B78-4BB5-A587-482FE93C8820}" destId="{9D395A53-043E-4716-80F1-15FBC9A6DD24}" srcOrd="8" destOrd="0" presId="urn:microsoft.com/office/officeart/2005/8/layout/hChevron3"/>
    <dgm:cxn modelId="{63E93F7C-9BD7-48A7-A748-713BC94B85DD}" type="presParOf" srcId="{86B47533-7B78-4BB5-A587-482FE93C8820}" destId="{F6C6832D-E7DB-4029-8592-FF163ED9ABDE}" srcOrd="9" destOrd="0" presId="urn:microsoft.com/office/officeart/2005/8/layout/hChevron3"/>
    <dgm:cxn modelId="{35C2F743-A67E-4A83-9745-1CA7FA024778}" type="presParOf" srcId="{86B47533-7B78-4BB5-A587-482FE93C8820}" destId="{A86882C9-02D3-425C-9A73-D73303B13465}" srcOrd="10" destOrd="0" presId="urn:microsoft.com/office/officeart/2005/8/layout/hChevron3"/>
    <dgm:cxn modelId="{9A6FD269-BFEE-4FBF-BA6F-89708C99275C}" type="presParOf" srcId="{86B47533-7B78-4BB5-A587-482FE93C8820}" destId="{BA451752-8D02-4A2E-BF62-7F6218BFD364}" srcOrd="11" destOrd="0" presId="urn:microsoft.com/office/officeart/2005/8/layout/hChevron3"/>
    <dgm:cxn modelId="{3E45A3F1-761A-4CDA-A7A5-B58561BCF1C6}" type="presParOf" srcId="{86B47533-7B78-4BB5-A587-482FE93C8820}" destId="{BED38BF2-4AEA-41C3-A212-EC310343A513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B35ED-8BAF-4B41-ABA3-284815885ABB}">
      <dsp:nvSpPr>
        <dsp:cNvPr id="0" name=""/>
        <dsp:cNvSpPr/>
      </dsp:nvSpPr>
      <dsp:spPr>
        <a:xfrm>
          <a:off x="4657" y="0"/>
          <a:ext cx="1589459" cy="386462"/>
        </a:xfrm>
        <a:prstGeom prst="homePlate">
          <a:avLst/>
        </a:prstGeom>
        <a:solidFill>
          <a:schemeClr val="bg1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GB" sz="1100" kern="1200" dirty="0"/>
        </a:p>
      </dsp:txBody>
      <dsp:txXfrm>
        <a:off x="4657" y="0"/>
        <a:ext cx="1492844" cy="386462"/>
      </dsp:txXfrm>
    </dsp:sp>
    <dsp:sp modelId="{FD13EAC9-E73D-40C4-B15A-F03EAAF0118F}">
      <dsp:nvSpPr>
        <dsp:cNvPr id="0" name=""/>
        <dsp:cNvSpPr/>
      </dsp:nvSpPr>
      <dsp:spPr>
        <a:xfrm>
          <a:off x="134448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Questions</a:t>
          </a:r>
        </a:p>
      </dsp:txBody>
      <dsp:txXfrm>
        <a:off x="1537714" y="0"/>
        <a:ext cx="861709" cy="386462"/>
      </dsp:txXfrm>
    </dsp:sp>
    <dsp:sp modelId="{9032DA04-9243-41F3-8A9B-94F4B016575E}">
      <dsp:nvSpPr>
        <dsp:cNvPr id="0" name=""/>
        <dsp:cNvSpPr/>
      </dsp:nvSpPr>
      <dsp:spPr>
        <a:xfrm>
          <a:off x="2343020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Region </a:t>
          </a:r>
        </a:p>
      </dsp:txBody>
      <dsp:txXfrm>
        <a:off x="2536251" y="0"/>
        <a:ext cx="861709" cy="386462"/>
      </dsp:txXfrm>
    </dsp:sp>
    <dsp:sp modelId="{CC126C31-9F46-4D49-93FF-A5AE2F9B00B9}">
      <dsp:nvSpPr>
        <dsp:cNvPr id="0" name=""/>
        <dsp:cNvSpPr/>
      </dsp:nvSpPr>
      <dsp:spPr>
        <a:xfrm>
          <a:off x="3341558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Data </a:t>
          </a:r>
        </a:p>
      </dsp:txBody>
      <dsp:txXfrm>
        <a:off x="3534789" y="0"/>
        <a:ext cx="861709" cy="386462"/>
      </dsp:txXfrm>
    </dsp:sp>
    <dsp:sp modelId="{9D395A53-043E-4716-80F1-15FBC9A6DD24}">
      <dsp:nvSpPr>
        <dsp:cNvPr id="0" name=""/>
        <dsp:cNvSpPr/>
      </dsp:nvSpPr>
      <dsp:spPr>
        <a:xfrm>
          <a:off x="4340095" y="0"/>
          <a:ext cx="145976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Arial" panose="020B0604020202020204" pitchFamily="34" charset="0"/>
              <a:cs typeface="Arial" panose="020B0604020202020204" pitchFamily="34" charset="0"/>
            </a:rPr>
            <a:t>Processing </a:t>
          </a:r>
        </a:p>
      </dsp:txBody>
      <dsp:txXfrm>
        <a:off x="4533326" y="0"/>
        <a:ext cx="1073299" cy="386462"/>
      </dsp:txXfrm>
    </dsp:sp>
    <dsp:sp modelId="{A86882C9-02D3-425C-9A73-D73303B13465}">
      <dsp:nvSpPr>
        <dsp:cNvPr id="0" name=""/>
        <dsp:cNvSpPr/>
      </dsp:nvSpPr>
      <dsp:spPr>
        <a:xfrm>
          <a:off x="5550223" y="0"/>
          <a:ext cx="1248171" cy="386462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Result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743454" y="0"/>
        <a:ext cx="861709" cy="386462"/>
      </dsp:txXfrm>
    </dsp:sp>
    <dsp:sp modelId="{BED38BF2-4AEA-41C3-A212-EC310343A513}">
      <dsp:nvSpPr>
        <dsp:cNvPr id="0" name=""/>
        <dsp:cNvSpPr/>
      </dsp:nvSpPr>
      <dsp:spPr>
        <a:xfrm>
          <a:off x="6548760" y="0"/>
          <a:ext cx="1574581" cy="386462"/>
        </a:xfrm>
        <a:prstGeom prst="chevron">
          <a:avLst/>
        </a:prstGeom>
        <a:solidFill>
          <a:schemeClr val="accent2"/>
        </a:solidFill>
        <a:ln w="19050" cap="flat" cmpd="sng" algn="in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 err="1">
              <a:latin typeface="Arial" panose="020B0604020202020204" pitchFamily="34" charset="0"/>
              <a:cs typeface="Arial" panose="020B0604020202020204" pitchFamily="34" charset="0"/>
            </a:rPr>
            <a:t>Challenges</a:t>
          </a:r>
          <a:endParaRPr lang="de-DE" sz="11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41991" y="0"/>
        <a:ext cx="1188119" cy="386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A680F-2D01-4630-96A0-4EA9E4049940}" type="datetimeFigureOut">
              <a:rPr lang="de-DE" smtClean="0"/>
              <a:t>04.02.2020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598E3-F27D-40CF-837F-970B5A2031B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3511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471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00877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8759976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6176079"/>
      </p:ext>
    </p:extLst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8678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127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79972316"/>
      </p:ext>
    </p:extLst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026906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254767"/>
      </p:ext>
    </p:extLst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8652445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419056551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1668338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250931086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9809939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36148317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0704322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477356600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5242193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635075497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0112061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841344450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2030034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721725417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6102989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76175"/>
            <a:ext cx="9601200" cy="14859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9600" y="6303665"/>
            <a:ext cx="1596292" cy="404614"/>
          </a:xfrm>
        </p:spPr>
        <p:txBody>
          <a:bodyPr/>
          <a:lstStyle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180FCB-4208-45FE-B36B-15B58388014F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32A703C-85BF-4FBE-8612-57255DD56C4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124922094"/>
              </p:ext>
            </p:extLst>
          </p:nvPr>
        </p:nvGraphicFramePr>
        <p:xfrm>
          <a:off x="1371600" y="6321817"/>
          <a:ext cx="8128000" cy="386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9120633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05.02.2020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9180FCB-4208-45FE-B36B-15B58388014F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16141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4" r:id="rId1"/>
    <p:sldLayoutId id="2147483971" r:id="rId2"/>
    <p:sldLayoutId id="2147483955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</p:sldLayoutIdLst>
  <p:hf hdr="0" ftr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UlrikeLorenz/Final_Project_Group5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ACB55-9CCB-4D98-9307-CB5DF4784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0664" y="2240737"/>
            <a:ext cx="9834113" cy="2759090"/>
          </a:xfrm>
        </p:spPr>
        <p:txBody>
          <a:bodyPr>
            <a:noAutofit/>
          </a:bodyPr>
          <a:lstStyle/>
          <a:p>
            <a:r>
              <a:rPr lang="en-US" sz="6000" dirty="0"/>
              <a:t>Impact of a new minimum distance between wind turbines and settlements 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0E4666D-0C9A-4F90-8D31-8FE896043C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5631" y="5255467"/>
            <a:ext cx="7766936" cy="1096899"/>
          </a:xfrm>
        </p:spPr>
        <p:txBody>
          <a:bodyPr>
            <a:normAutofit/>
          </a:bodyPr>
          <a:lstStyle/>
          <a:p>
            <a:r>
              <a:rPr lang="de-DE" dirty="0"/>
              <a:t>Project </a:t>
            </a:r>
            <a:r>
              <a:rPr lang="de-DE" dirty="0" err="1"/>
              <a:t>by</a:t>
            </a:r>
            <a:r>
              <a:rPr lang="de-DE" dirty="0"/>
              <a:t> Group 5: Carsten </a:t>
            </a:r>
            <a:r>
              <a:rPr lang="de-DE" dirty="0" err="1"/>
              <a:t>Gawlas</a:t>
            </a:r>
            <a:r>
              <a:rPr lang="de-DE" dirty="0"/>
              <a:t> and Ulrike Lorenz</a:t>
            </a:r>
          </a:p>
          <a:p>
            <a:r>
              <a:rPr lang="de-DE" dirty="0"/>
              <a:t>Seminar: </a:t>
            </a:r>
            <a:r>
              <a:rPr lang="en-US" dirty="0"/>
              <a:t>GIS Analyses using Free and Open Source Software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6830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Weighting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important</a:t>
            </a:r>
            <a:endParaRPr lang="de-DE" dirty="0"/>
          </a:p>
          <a:p>
            <a:pPr lvl="1"/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possible, high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a knock-out-</a:t>
            </a:r>
            <a:r>
              <a:rPr lang="de-DE" dirty="0" err="1"/>
              <a:t>criteria</a:t>
            </a:r>
            <a:endParaRPr lang="de-DE" dirty="0"/>
          </a:p>
          <a:p>
            <a:pPr lvl="1"/>
            <a:r>
              <a:rPr lang="de-DE" dirty="0" err="1"/>
              <a:t>Landuse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necessary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decide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 (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landuses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r>
              <a:rPr lang="de-DE" dirty="0" err="1"/>
              <a:t>Limitations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protected</a:t>
            </a:r>
            <a:r>
              <a:rPr lang="de-DE" dirty="0"/>
              <a:t> </a:t>
            </a:r>
            <a:r>
              <a:rPr lang="de-DE" dirty="0" err="1"/>
              <a:t>vegetation</a:t>
            </a:r>
            <a:r>
              <a:rPr lang="de-DE" dirty="0"/>
              <a:t> / </a:t>
            </a:r>
            <a:r>
              <a:rPr lang="de-DE" dirty="0" err="1"/>
              <a:t>animals</a:t>
            </a:r>
            <a:endParaRPr lang="de-DE" dirty="0"/>
          </a:p>
          <a:p>
            <a:pPr lvl="1"/>
            <a:r>
              <a:rPr lang="de-DE" dirty="0"/>
              <a:t>Communities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allow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marked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wind </a:t>
            </a:r>
            <a:r>
              <a:rPr lang="de-DE" dirty="0" err="1"/>
              <a:t>turbine</a:t>
            </a:r>
            <a:r>
              <a:rPr lang="de-DE" dirty="0"/>
              <a:t> park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10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625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First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11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8" name="Inhaltsplatzhalter 9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28209930-1AB9-4EEE-A41A-B51E76E2B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500997"/>
            <a:ext cx="6620476" cy="4680828"/>
          </a:xfrm>
          <a:prstGeom prst="rect">
            <a:avLst/>
          </a:prstGeom>
        </p:spPr>
      </p:pic>
      <p:pic>
        <p:nvPicPr>
          <p:cNvPr id="7" name="Inhaltsplatzhalter 9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155E9CC2-30F9-441C-8CBA-F79DCA632A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0"/>
            <a:ext cx="9800979" cy="6929192"/>
          </a:xfrm>
        </p:spPr>
      </p:pic>
    </p:spTree>
    <p:extLst>
      <p:ext uri="{BB962C8B-B14F-4D97-AF65-F5344CB8AC3E}">
        <p14:creationId xmlns:p14="http://schemas.microsoft.com/office/powerpoint/2010/main" val="2631897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Challenges</a:t>
            </a:r>
            <a:endParaRPr lang="de-DE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GRASS GIS was </a:t>
            </a:r>
            <a:r>
              <a:rPr lang="de-DE" dirty="0" err="1"/>
              <a:t>planned</a:t>
            </a:r>
            <a:r>
              <a:rPr lang="de-DE" dirty="0"/>
              <a:t> but:</a:t>
            </a:r>
          </a:p>
          <a:p>
            <a:pPr lvl="1"/>
            <a:r>
              <a:rPr lang="de-DE" dirty="0" err="1"/>
              <a:t>Difficulties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several</a:t>
            </a:r>
            <a:r>
              <a:rPr lang="de-DE" dirty="0"/>
              <a:t> </a:t>
            </a:r>
            <a:r>
              <a:rPr lang="de-DE" dirty="0" err="1"/>
              <a:t>projections</a:t>
            </a:r>
            <a:endParaRPr lang="de-DE" dirty="0"/>
          </a:p>
          <a:p>
            <a:pPr lvl="1"/>
            <a:r>
              <a:rPr lang="de-DE" dirty="0"/>
              <a:t>Problems </a:t>
            </a:r>
            <a:r>
              <a:rPr lang="de-DE" dirty="0" err="1"/>
              <a:t>while</a:t>
            </a:r>
            <a:r>
              <a:rPr lang="de-DE" dirty="0"/>
              <a:t> </a:t>
            </a:r>
            <a:r>
              <a:rPr lang="de-DE" dirty="0" err="1"/>
              <a:t>buffering</a:t>
            </a:r>
            <a:endParaRPr lang="de-DE" dirty="0"/>
          </a:p>
          <a:p>
            <a:pPr lvl="1"/>
            <a:r>
              <a:rPr lang="de-DE" dirty="0"/>
              <a:t>Import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Winddata</a:t>
            </a:r>
            <a:r>
              <a:rPr lang="de-DE" dirty="0"/>
              <a:t> was not possible (Dataformat </a:t>
            </a:r>
            <a:r>
              <a:rPr lang="de-DE" dirty="0" err="1"/>
              <a:t>NetCDF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Union not possible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(</a:t>
            </a:r>
            <a:r>
              <a:rPr lang="de-DE" dirty="0" err="1"/>
              <a:t>attributes</a:t>
            </a:r>
            <a:r>
              <a:rPr lang="de-DE" dirty="0"/>
              <a:t> </a:t>
            </a:r>
            <a:r>
              <a:rPr lang="de-DE" dirty="0" err="1"/>
              <a:t>got</a:t>
            </a:r>
            <a:r>
              <a:rPr lang="de-DE" dirty="0"/>
              <a:t> lost </a:t>
            </a:r>
            <a:r>
              <a:rPr lang="de-DE" dirty="0" err="1"/>
              <a:t>under</a:t>
            </a:r>
            <a:r>
              <a:rPr lang="de-DE" dirty="0"/>
              <a:t> </a:t>
            </a:r>
            <a:r>
              <a:rPr lang="de-DE" dirty="0" err="1"/>
              <a:t>processing</a:t>
            </a:r>
            <a:r>
              <a:rPr lang="de-DE" dirty="0"/>
              <a:t>)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64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Repository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F0997FF8-5023-44FC-BF63-7A592C67F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>
              <a:hlinkClick r:id="rId2"/>
            </a:endParaRPr>
          </a:p>
          <a:p>
            <a:r>
              <a:rPr lang="de-DE" dirty="0">
                <a:hlinkClick r:id="rId2"/>
              </a:rPr>
              <a:t>https://github.com/UlrikeLorenz/Final_Project_Group5</a:t>
            </a:r>
            <a:endParaRPr lang="de-DE" dirty="0"/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13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7" name="Grafik 6" descr="Ein Bild, das schwarz, Stück, weiß, Uhr enthält.&#10;&#10;Automatisch generierte Beschreibung">
            <a:extLst>
              <a:ext uri="{FF2B5EF4-FFF2-40B4-BE49-F238E27FC236}">
                <a16:creationId xmlns:a16="http://schemas.microsoft.com/office/drawing/2014/main" id="{8F87E477-C98E-4E69-9C42-6B0A7BC5A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979" y="1686418"/>
            <a:ext cx="2622331" cy="262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679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62974"/>
            <a:ext cx="9601200" cy="4504426"/>
          </a:xfrm>
        </p:spPr>
        <p:txBody>
          <a:bodyPr>
            <a:normAutofit fontScale="62500" lnSpcReduction="20000"/>
          </a:bodyPr>
          <a:lstStyle/>
          <a:p>
            <a:r>
              <a:rPr lang="de-DE" dirty="0"/>
              <a:t>Bergmann, M. &amp; Höfle, B. (2013): GIS-gestützte Standortplanung von Windenergieanlagen mit freien und amtlichen Geodaten. In: Strobl, J., Blaschke, T., </a:t>
            </a:r>
            <a:r>
              <a:rPr lang="de-DE" dirty="0" err="1"/>
              <a:t>Griesebner</a:t>
            </a:r>
            <a:r>
              <a:rPr lang="de-DE" dirty="0"/>
              <a:t>, G. &amp; Zagel, B. (Hrsg.) (2013): Angewandte Geoinformatik 2013. Berlin/Offenbach (Herbert Wichmann Verlag / VDE Verlag GMBH).</a:t>
            </a:r>
          </a:p>
          <a:p>
            <a:r>
              <a:rPr lang="de-DE" dirty="0" err="1"/>
              <a:t>Dolinski</a:t>
            </a:r>
            <a:r>
              <a:rPr lang="de-DE" dirty="0"/>
              <a:t>, J., Schönewolf, J. L. &amp; Dall, K. E. (2012): GIS-Modul: Digitale Kartengrundlage zur Eignung von Windenergiestandorten. In: Bachmann, E. M., </a:t>
            </a:r>
            <a:r>
              <a:rPr lang="de-DE" dirty="0" err="1"/>
              <a:t>Buning</a:t>
            </a:r>
            <a:r>
              <a:rPr lang="de-DE" dirty="0"/>
              <a:t>, M., </a:t>
            </a:r>
            <a:r>
              <a:rPr lang="de-DE" dirty="0" err="1"/>
              <a:t>Cislaghi</a:t>
            </a:r>
            <a:r>
              <a:rPr lang="de-DE" dirty="0"/>
              <a:t>, L., Dall, K. E., Diehl, I., Dietrich, F., </a:t>
            </a:r>
            <a:r>
              <a:rPr lang="de-DE" dirty="0" err="1"/>
              <a:t>Dolinski</a:t>
            </a:r>
            <a:r>
              <a:rPr lang="de-DE" dirty="0"/>
              <a:t>, J., Fischer, K., Geier, M., </a:t>
            </a:r>
            <a:r>
              <a:rPr lang="de-DE" dirty="0" err="1"/>
              <a:t>Gohn</a:t>
            </a:r>
            <a:r>
              <a:rPr lang="de-DE" dirty="0"/>
              <a:t>, C., Grün, W., Ilgner, F., Kiehl, S., Keller, M., </a:t>
            </a:r>
            <a:r>
              <a:rPr lang="de-DE" dirty="0" err="1"/>
              <a:t>Leba</a:t>
            </a:r>
            <a:r>
              <a:rPr lang="de-DE" dirty="0"/>
              <a:t>, M., </a:t>
            </a:r>
            <a:r>
              <a:rPr lang="de-DE" dirty="0" err="1"/>
              <a:t>Mathdorff</a:t>
            </a:r>
            <a:r>
              <a:rPr lang="de-DE" dirty="0"/>
              <a:t>, S., Richardt, L. K., Schnorr, M., Schuster, C., Schönewolf, J. L., Seif, J. V., </a:t>
            </a:r>
            <a:r>
              <a:rPr lang="de-DE" dirty="0" err="1"/>
              <a:t>Weigang</a:t>
            </a:r>
            <a:r>
              <a:rPr lang="de-DE" dirty="0"/>
              <a:t>, A., Prof. Dr. Diller, D., Dipl. Ing. Prof. </a:t>
            </a:r>
            <a:r>
              <a:rPr lang="de-DE" dirty="0" err="1"/>
              <a:t>Luterbacher</a:t>
            </a:r>
            <a:r>
              <a:rPr lang="de-DE" dirty="0"/>
              <a:t>, J., </a:t>
            </a:r>
            <a:r>
              <a:rPr lang="de-DE" dirty="0" err="1"/>
              <a:t>Ph.D</a:t>
            </a:r>
            <a:r>
              <a:rPr lang="de-DE" dirty="0"/>
              <a:t>. Dr. Erb, W.-D., Dipl. Geogr. Hoffmann, A. (2012): Projektbericht Regionalplanung und Klimawandel. Gießen: Institut für Geo-graphie Gießen Klimatologie und Kommunale und Regionale Planung. </a:t>
            </a:r>
          </a:p>
          <a:p>
            <a:r>
              <a:rPr lang="de-DE" dirty="0"/>
              <a:t>Gesellschaft für Landmanagement und Umwelt mbh (2013): Standortanalyse für Windkraftanlagen zur Ausweisung von Konzentrationszonen für die Stadt Neustadt an der Aisch Westmittelfranken Bay-</a:t>
            </a:r>
            <a:r>
              <a:rPr lang="de-DE" dirty="0" err="1"/>
              <a:t>ern</a:t>
            </a:r>
            <a:r>
              <a:rPr lang="de-DE" dirty="0"/>
              <a:t>. Erläuterungsbericht. Weikersheim (</a:t>
            </a:r>
            <a:r>
              <a:rPr lang="de-DE" dirty="0" err="1"/>
              <a:t>Klärle</a:t>
            </a:r>
            <a:r>
              <a:rPr lang="de-DE" dirty="0"/>
              <a:t>). </a:t>
            </a:r>
          </a:p>
          <a:p>
            <a:r>
              <a:rPr lang="de-DE" dirty="0"/>
              <a:t>WINDENERGIEERLASS BADEN-WÜRTTEMBERG (2012): Gemeinsame Verwaltungsvorschrift des Ministeriums für Umwelt, Klima und Energiewirtschaft, des Ministerium für Ländlichen Raum und Verbraucherschutz, des Ministeriums für Verkehr und Infrastruktur und das Ministerium für </a:t>
            </a:r>
            <a:r>
              <a:rPr lang="de-DE" dirty="0" err="1"/>
              <a:t>Finan-zen</a:t>
            </a:r>
            <a:r>
              <a:rPr lang="de-DE" dirty="0"/>
              <a:t> und Wirtschaft. http://gewerbeaufsicht.baden-wuerttemberg.de/servlet/is/37557/Windener-gieerlass_-_Ausser_Kraft_seit_09-Mai-2019.pdf (26.11.2019). </a:t>
            </a:r>
          </a:p>
          <a:p>
            <a:r>
              <a:rPr lang="de-DE" dirty="0" err="1"/>
              <a:t>Lechleitner</a:t>
            </a:r>
            <a:r>
              <a:rPr lang="de-DE" dirty="0"/>
              <a:t>, M., &amp; Bohm, R. (2016). Kann durch Landesrecht ein Mindestabstand zwischen Windkraft-anlagen und Wohngebäuden festgesetzt werden? (Wahlperiode Brandenburg, 6/21). Potsdam: Landtag Brandenburg, Parlamentarischer Beratungsdienst. </a:t>
            </a:r>
          </a:p>
          <a:p>
            <a:r>
              <a:rPr lang="de-DE" dirty="0" err="1"/>
              <a:t>Taeger</a:t>
            </a:r>
            <a:r>
              <a:rPr lang="de-DE" dirty="0"/>
              <a:t>, S., &amp; Ulferts, L. (2017). Von Windparks umzingelt - oder nicht?‒ ein GIS-gestützter Ansatz zur Ermittlung der optisch bedrängenden Wirkung von Windenergieanlagen im Zuge der Regional-planung. AGIT Journal, 3, 130-141. </a:t>
            </a:r>
          </a:p>
          <a:p>
            <a:r>
              <a:rPr lang="de-DE" dirty="0" err="1"/>
              <a:t>Wieduwilt</a:t>
            </a:r>
            <a:r>
              <a:rPr lang="de-DE" dirty="0"/>
              <a:t>, P. D. (2018): Ein GIS-gestütztes Bewertungsverfahren zur Beurteilung des </a:t>
            </a:r>
            <a:r>
              <a:rPr lang="de-DE" dirty="0" err="1"/>
              <a:t>Beeinträchti-gungspotenzials</a:t>
            </a:r>
            <a:r>
              <a:rPr lang="de-DE" dirty="0"/>
              <a:t> von Windenergieanlagen auf landschaftsprägende Denkmäler und historische Kulturlandschaften. Freiberg: Technische Universität Bergakademie Freiberg Fakultät für Wirt-</a:t>
            </a:r>
            <a:r>
              <a:rPr lang="de-DE" dirty="0" err="1"/>
              <a:t>schaftswissenschaften</a:t>
            </a:r>
            <a:r>
              <a:rPr lang="de-DE" dirty="0"/>
              <a:t>. </a:t>
            </a:r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14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970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Outline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de-DE" dirty="0" err="1"/>
              <a:t>Introduction</a:t>
            </a:r>
            <a:r>
              <a:rPr lang="de-DE" dirty="0"/>
              <a:t> </a:t>
            </a:r>
          </a:p>
          <a:p>
            <a:pPr>
              <a:buFont typeface="+mj-lt"/>
              <a:buAutoNum type="arabicPeriod"/>
            </a:pPr>
            <a:r>
              <a:rPr lang="de-DE" dirty="0"/>
              <a:t>Research Questions</a:t>
            </a:r>
          </a:p>
          <a:p>
            <a:pPr>
              <a:buFont typeface="+mj-lt"/>
              <a:buAutoNum type="arabicPeriod"/>
            </a:pPr>
            <a:r>
              <a:rPr lang="de-DE" dirty="0"/>
              <a:t>Region </a:t>
            </a:r>
          </a:p>
          <a:p>
            <a:pPr>
              <a:buFont typeface="+mj-lt"/>
              <a:buAutoNum type="arabicPeriod"/>
            </a:pPr>
            <a:r>
              <a:rPr lang="de-DE" dirty="0"/>
              <a:t>Data </a:t>
            </a:r>
          </a:p>
          <a:p>
            <a:pPr>
              <a:buFont typeface="+mj-lt"/>
              <a:buAutoNum type="arabicPeriod"/>
            </a:pPr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</a:t>
            </a:r>
          </a:p>
          <a:p>
            <a:pPr>
              <a:buFont typeface="+mj-lt"/>
              <a:buAutoNum type="arabicPeriod"/>
            </a:pPr>
            <a:r>
              <a:rPr lang="de-DE" dirty="0" err="1"/>
              <a:t>Result</a:t>
            </a: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 err="1"/>
              <a:t>Challenges</a:t>
            </a:r>
            <a:r>
              <a:rPr lang="de-DE" dirty="0"/>
              <a:t> </a:t>
            </a:r>
          </a:p>
          <a:p>
            <a:pPr>
              <a:buFont typeface="+mj-lt"/>
              <a:buAutoNum type="arabicPeriod"/>
            </a:pP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2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803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Shift </a:t>
            </a:r>
            <a:r>
              <a:rPr lang="de-DE" dirty="0" err="1"/>
              <a:t>from</a:t>
            </a:r>
            <a:r>
              <a:rPr lang="de-DE" dirty="0"/>
              <a:t> fossil </a:t>
            </a:r>
            <a:r>
              <a:rPr lang="de-DE" dirty="0" err="1"/>
              <a:t>energies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renewable</a:t>
            </a:r>
            <a:r>
              <a:rPr lang="de-DE" dirty="0"/>
              <a:t> </a:t>
            </a:r>
            <a:r>
              <a:rPr lang="de-DE" dirty="0" err="1"/>
              <a:t>energies</a:t>
            </a:r>
            <a:endParaRPr lang="de-DE" dirty="0"/>
          </a:p>
          <a:p>
            <a:endParaRPr lang="de-DE" dirty="0"/>
          </a:p>
          <a:p>
            <a:r>
              <a:rPr lang="de-DE" dirty="0"/>
              <a:t>Baden-Württemberg </a:t>
            </a:r>
            <a:r>
              <a:rPr lang="de-DE" dirty="0" err="1"/>
              <a:t>wants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produce</a:t>
            </a:r>
            <a:r>
              <a:rPr lang="de-DE" dirty="0"/>
              <a:t> 10% of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wind </a:t>
            </a:r>
            <a:r>
              <a:rPr lang="de-DE" dirty="0" err="1"/>
              <a:t>turbine</a:t>
            </a:r>
            <a:r>
              <a:rPr lang="de-DE" dirty="0"/>
              <a:t> </a:t>
            </a:r>
            <a:r>
              <a:rPr lang="de-DE" dirty="0" err="1"/>
              <a:t>parks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2020</a:t>
            </a:r>
          </a:p>
          <a:p>
            <a:endParaRPr lang="de-DE" dirty="0"/>
          </a:p>
          <a:p>
            <a:r>
              <a:rPr lang="de-DE" dirty="0"/>
              <a:t>New </a:t>
            </a:r>
            <a:r>
              <a:rPr lang="de-DE" dirty="0" err="1"/>
              <a:t>minimum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settlements</a:t>
            </a:r>
            <a:endParaRPr lang="de-DE" dirty="0"/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3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446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Research Questions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big will the area affected by these new requirements be? Do the new requirements have an significant impact at all?</a:t>
            </a:r>
          </a:p>
          <a:p>
            <a:endParaRPr lang="en-US" dirty="0"/>
          </a:p>
          <a:p>
            <a:r>
              <a:rPr lang="en-US" dirty="0"/>
              <a:t>Will the new minimum distance have an impact in impeding the goals for 2020 for Baden-Württemberg?</a:t>
            </a:r>
          </a:p>
          <a:p>
            <a:endParaRPr lang="en-US" dirty="0"/>
          </a:p>
          <a:p>
            <a:r>
              <a:rPr lang="en-US" dirty="0"/>
              <a:t>Which areas are best suitable for wind turbine parks in the research area?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4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4835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Region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8302" y="1923690"/>
            <a:ext cx="2284360" cy="3581400"/>
          </a:xfrm>
        </p:spPr>
        <p:txBody>
          <a:bodyPr/>
          <a:lstStyle/>
          <a:p>
            <a:r>
              <a:rPr lang="de-DE" dirty="0"/>
              <a:t>Find Areas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windparks</a:t>
            </a:r>
            <a:r>
              <a:rPr lang="de-DE" dirty="0"/>
              <a:t> in Rhein-Neckar-Kreis and Neckar-Odenwald-Kreis</a:t>
            </a:r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5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538512-F291-4F24-AE3B-840AD2EB2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960" y="508107"/>
            <a:ext cx="7887110" cy="557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68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08CD5-C414-450D-BEF4-73B1E123C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Knock-out-</a:t>
            </a:r>
            <a:r>
              <a:rPr lang="de-DE" dirty="0" err="1"/>
              <a:t>criteria</a:t>
            </a:r>
            <a:r>
              <a:rPr lang="de-DE" dirty="0"/>
              <a:t> (</a:t>
            </a:r>
            <a:r>
              <a:rPr lang="de-DE" dirty="0" err="1"/>
              <a:t>regulated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law</a:t>
            </a:r>
            <a:r>
              <a:rPr lang="de-DE" dirty="0"/>
              <a:t>):</a:t>
            </a:r>
          </a:p>
          <a:p>
            <a:pPr lvl="1"/>
            <a:r>
              <a:rPr lang="de-DE" dirty="0"/>
              <a:t>Areas </a:t>
            </a:r>
            <a:r>
              <a:rPr lang="de-DE" dirty="0" err="1"/>
              <a:t>that</a:t>
            </a:r>
            <a:r>
              <a:rPr lang="de-DE" dirty="0"/>
              <a:t> must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buffered</a:t>
            </a:r>
            <a:r>
              <a:rPr lang="de-DE" dirty="0"/>
              <a:t>: Airports, Farmyards, Industrial-/Commercial </a:t>
            </a:r>
            <a:r>
              <a:rPr lang="de-DE" dirty="0" err="1"/>
              <a:t>areas</a:t>
            </a:r>
            <a:r>
              <a:rPr lang="de-DE" dirty="0"/>
              <a:t>, </a:t>
            </a:r>
            <a:r>
              <a:rPr lang="de-DE" dirty="0" err="1"/>
              <a:t>powerlines</a:t>
            </a:r>
            <a:r>
              <a:rPr lang="de-DE" dirty="0"/>
              <a:t>, </a:t>
            </a:r>
            <a:r>
              <a:rPr lang="de-DE" dirty="0" err="1"/>
              <a:t>railways</a:t>
            </a:r>
            <a:r>
              <a:rPr lang="de-DE" dirty="0"/>
              <a:t>, </a:t>
            </a:r>
            <a:r>
              <a:rPr lang="de-DE" dirty="0" err="1"/>
              <a:t>settlements</a:t>
            </a:r>
            <a:r>
              <a:rPr lang="de-DE" dirty="0"/>
              <a:t>, </a:t>
            </a:r>
            <a:r>
              <a:rPr lang="de-DE" dirty="0" err="1"/>
              <a:t>streets</a:t>
            </a:r>
            <a:r>
              <a:rPr lang="de-DE" dirty="0"/>
              <a:t>, sports-/</a:t>
            </a:r>
            <a:r>
              <a:rPr lang="de-DE" dirty="0" err="1"/>
              <a:t>recreation</a:t>
            </a:r>
            <a:r>
              <a:rPr lang="de-DE" dirty="0"/>
              <a:t> </a:t>
            </a:r>
            <a:r>
              <a:rPr lang="de-DE" dirty="0" err="1"/>
              <a:t>areas</a:t>
            </a:r>
            <a:endParaRPr lang="de-DE" dirty="0"/>
          </a:p>
          <a:p>
            <a:pPr lvl="1"/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</a:t>
            </a:r>
          </a:p>
          <a:p>
            <a:endParaRPr lang="de-DE" dirty="0"/>
          </a:p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Slope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DEM (SRTM-</a:t>
            </a:r>
            <a:r>
              <a:rPr lang="de-DE" dirty="0" err="1"/>
              <a:t>data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Winddata</a:t>
            </a:r>
            <a:r>
              <a:rPr lang="de-DE" dirty="0"/>
              <a:t> (</a:t>
            </a:r>
            <a:r>
              <a:rPr lang="de-DE" dirty="0" err="1"/>
              <a:t>from</a:t>
            </a:r>
            <a:r>
              <a:rPr lang="de-DE" dirty="0"/>
              <a:t> Windatlas Baden-Württemberg and German </a:t>
            </a:r>
            <a:r>
              <a:rPr lang="de-DE" dirty="0" err="1"/>
              <a:t>Weather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Landuse</a:t>
            </a:r>
            <a:r>
              <a:rPr lang="de-DE" dirty="0"/>
              <a:t> (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waterbodies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OSM)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6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03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B49BBE9-A17B-4D4E-BB76-40D8109A7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304925"/>
            <a:ext cx="8818164" cy="487690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7</a:t>
            </a:fld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823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knock-out-</a:t>
            </a:r>
            <a:r>
              <a:rPr lang="de-DE" dirty="0" err="1"/>
              <a:t>criteria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8</a:t>
            </a:fld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ACB4A51-F46A-4341-AB50-A75B876C37D7}"/>
              </a:ext>
            </a:extLst>
          </p:cNvPr>
          <p:cNvSpPr txBox="1"/>
          <p:nvPr/>
        </p:nvSpPr>
        <p:spPr>
          <a:xfrm>
            <a:off x="1229710" y="1669013"/>
            <a:ext cx="7196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Table 1: </a:t>
            </a:r>
            <a:r>
              <a:rPr lang="de-DE" dirty="0" err="1"/>
              <a:t>Distances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(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Bergmann &amp; Höfle 2013)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E668484A-5602-461C-8C8B-2E6E59B5C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262969"/>
              </p:ext>
            </p:extLst>
          </p:nvPr>
        </p:nvGraphicFramePr>
        <p:xfrm>
          <a:off x="1792014" y="2162075"/>
          <a:ext cx="8218310" cy="40178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109155">
                  <a:extLst>
                    <a:ext uri="{9D8B030D-6E8A-4147-A177-3AD203B41FA5}">
                      <a16:colId xmlns:a16="http://schemas.microsoft.com/office/drawing/2014/main" val="2962045727"/>
                    </a:ext>
                  </a:extLst>
                </a:gridCol>
                <a:gridCol w="4109155">
                  <a:extLst>
                    <a:ext uri="{9D8B030D-6E8A-4147-A177-3AD203B41FA5}">
                      <a16:colId xmlns:a16="http://schemas.microsoft.com/office/drawing/2014/main" val="719498284"/>
                    </a:ext>
                  </a:extLst>
                </a:gridCol>
              </a:tblGrid>
              <a:tr h="413104">
                <a:tc>
                  <a:txBody>
                    <a:bodyPr/>
                    <a:lstStyle/>
                    <a:p>
                      <a:r>
                        <a:rPr lang="de-DE" dirty="0" err="1"/>
                        <a:t>Object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Distance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24468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Settlements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700 m (</a:t>
                      </a:r>
                      <a:r>
                        <a:rPr lang="de-DE" dirty="0" err="1"/>
                        <a:t>old</a:t>
                      </a:r>
                      <a:r>
                        <a:rPr lang="de-DE" dirty="0"/>
                        <a:t>) and 1000 m (</a:t>
                      </a:r>
                      <a:r>
                        <a:rPr lang="de-DE" dirty="0" err="1"/>
                        <a:t>new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324037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Farmyards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38541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Industrial- / Commercial </a:t>
                      </a:r>
                      <a:r>
                        <a:rPr lang="de-DE" dirty="0" err="1"/>
                        <a:t>areas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11018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Sports- / </a:t>
                      </a:r>
                      <a:r>
                        <a:rPr lang="de-DE" dirty="0" err="1"/>
                        <a:t>Recreation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area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638154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Airports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704610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Power </a:t>
                      </a:r>
                      <a:r>
                        <a:rPr lang="de-DE" dirty="0" err="1"/>
                        <a:t>lines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527259"/>
                  </a:ext>
                </a:extLst>
              </a:tr>
              <a:tr h="413104">
                <a:tc>
                  <a:txBody>
                    <a:bodyPr/>
                    <a:lstStyle/>
                    <a:p>
                      <a:r>
                        <a:rPr lang="de-DE" dirty="0"/>
                        <a:t>Railways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08885"/>
                  </a:ext>
                </a:extLst>
              </a:tr>
              <a:tr h="713028">
                <a:tc>
                  <a:txBody>
                    <a:bodyPr/>
                    <a:lstStyle/>
                    <a:p>
                      <a:r>
                        <a:rPr lang="de-DE" dirty="0"/>
                        <a:t>Streets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 – 100 m (</a:t>
                      </a:r>
                      <a:r>
                        <a:rPr lang="de-DE" dirty="0" err="1"/>
                        <a:t>depending</a:t>
                      </a:r>
                      <a:r>
                        <a:rPr lang="de-DE" dirty="0"/>
                        <a:t> on </a:t>
                      </a:r>
                      <a:r>
                        <a:rPr lang="de-DE" dirty="0" err="1"/>
                        <a:t>which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kind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of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street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is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869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0985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11B8B-0DE6-4E73-9AFD-F4706B779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Data </a:t>
            </a:r>
            <a:r>
              <a:rPr lang="de-DE" dirty="0" err="1"/>
              <a:t>processing</a:t>
            </a:r>
            <a:r>
              <a:rPr lang="de-DE" dirty="0"/>
              <a:t> – </a:t>
            </a:r>
            <a:r>
              <a:rPr lang="de-DE" dirty="0" err="1"/>
              <a:t>evaluate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D244FE4-44A6-4F08-AF05-F5A59694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0FCB-4208-45FE-B36B-15B58388014F}" type="slidenum">
              <a:rPr lang="de-DE" smtClean="0">
                <a:solidFill>
                  <a:schemeClr val="tx1"/>
                </a:solidFill>
              </a:rPr>
              <a:t>9</a:t>
            </a:fld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94372CE-232B-4B57-AD12-21285F8C4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84003"/>
            <a:ext cx="8294099" cy="491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11166"/>
      </p:ext>
    </p:extLst>
  </p:cSld>
  <p:clrMapOvr>
    <a:masterClrMapping/>
  </p:clrMapOvr>
</p:sld>
</file>

<file path=ppt/theme/theme1.xml><?xml version="1.0" encoding="utf-8"?>
<a:theme xmlns:a="http://schemas.openxmlformats.org/drawingml/2006/main" name="Ausschnitt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usschnitt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Ausschnitt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TM10001105[[fn=Ernte]]</Template>
  <TotalTime>0</TotalTime>
  <Words>899</Words>
  <Application>Microsoft Office PowerPoint</Application>
  <PresentationFormat>Breitbild</PresentationFormat>
  <Paragraphs>100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Franklin Gothic Book</vt:lpstr>
      <vt:lpstr>Ausschnitt</vt:lpstr>
      <vt:lpstr>Impact of a new minimum distance between wind turbines and settlements </vt:lpstr>
      <vt:lpstr>Outline</vt:lpstr>
      <vt:lpstr>Introduction </vt:lpstr>
      <vt:lpstr>Research Questions</vt:lpstr>
      <vt:lpstr>Region</vt:lpstr>
      <vt:lpstr>Data</vt:lpstr>
      <vt:lpstr>Data processing – knock-out-criteria</vt:lpstr>
      <vt:lpstr>Data processing – knock-out-criteria</vt:lpstr>
      <vt:lpstr>Data processing – evaluate areas </vt:lpstr>
      <vt:lpstr>Data processing – evaluate areas </vt:lpstr>
      <vt:lpstr>First results</vt:lpstr>
      <vt:lpstr>Challenges</vt:lpstr>
      <vt:lpstr>Repository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 of a new minimum distance between wind turbines and settlements</dc:title>
  <dc:creator>Francois Weinmann</dc:creator>
  <cp:lastModifiedBy>Francois Weinmann</cp:lastModifiedBy>
  <cp:revision>36</cp:revision>
  <dcterms:created xsi:type="dcterms:W3CDTF">2020-01-18T14:06:43Z</dcterms:created>
  <dcterms:modified xsi:type="dcterms:W3CDTF">2020-02-04T19:34:58Z</dcterms:modified>
</cp:coreProperties>
</file>

<file path=docProps/thumbnail.jpeg>
</file>